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71" r:id="rId3"/>
    <p:sldId id="286" r:id="rId4"/>
    <p:sldId id="285" r:id="rId5"/>
    <p:sldId id="256" r:id="rId6"/>
    <p:sldId id="266" r:id="rId7"/>
    <p:sldId id="288" r:id="rId8"/>
    <p:sldId id="257" r:id="rId9"/>
    <p:sldId id="290" r:id="rId10"/>
    <p:sldId id="276" r:id="rId11"/>
    <p:sldId id="291" r:id="rId12"/>
    <p:sldId id="292" r:id="rId13"/>
    <p:sldId id="293" r:id="rId14"/>
    <p:sldId id="295" r:id="rId15"/>
    <p:sldId id="272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C2C2C"/>
    <a:srgbClr val="000000"/>
    <a:srgbClr val="74B230"/>
    <a:srgbClr val="85CA3A"/>
    <a:srgbClr val="FEC80A"/>
    <a:srgbClr val="FFD745"/>
    <a:srgbClr val="FECA25"/>
    <a:srgbClr val="FDC415"/>
    <a:srgbClr val="FFC001"/>
    <a:srgbClr val="FEB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20" autoAdjust="0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48FC4-B385-468B-89E6-8F169199ED14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12EB-236F-413C-A53B-9D65F2131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21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pPr/>
              <a:t>2020/8/21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83133" y="2767280"/>
            <a:ext cx="5025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 A D O K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8040" y="6019800"/>
            <a:ext cx="50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팀명</a:t>
            </a:r>
            <a:r>
              <a:rPr lang="en-US" altLang="ko-KR" dirty="0" smtClean="0">
                <a:solidFill>
                  <a:schemeClr val="bg1"/>
                </a:solidFill>
              </a:rPr>
              <a:t>:  </a:t>
            </a:r>
            <a:r>
              <a:rPr lang="ko-KR" altLang="en-US" dirty="0" err="1" smtClean="0">
                <a:solidFill>
                  <a:schemeClr val="bg1"/>
                </a:solidFill>
              </a:rPr>
              <a:t>치킨이닭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구미 </a:t>
            </a:r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반 </a:t>
            </a:r>
            <a:r>
              <a:rPr lang="en-US" altLang="ko-KR" dirty="0" smtClean="0">
                <a:solidFill>
                  <a:schemeClr val="bg1"/>
                </a:solidFill>
              </a:rPr>
              <a:t>D208)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팀원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박태문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정광수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배병준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박강민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진승화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1">
        <p159:morph option="byObject"/>
      </p:transition>
    </mc:Choice>
    <mc:Fallback xmlns="">
      <p:transition spd="slow" advTm="60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9928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テキスト ボックス 2"/>
          <p:cNvSpPr txBox="1"/>
          <p:nvPr/>
        </p:nvSpPr>
        <p:spPr>
          <a:xfrm>
            <a:off x="935916" y="1252906"/>
            <a:ext cx="46005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>
                <a:solidFill>
                  <a:schemeClr val="dk1"/>
                </a:solidFill>
                <a:latin typeface="Century Gothic" panose="020B0502020202020204" pitchFamily="34" charset="0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_ Embedded Service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テキスト ボックス 2"/>
          <p:cNvSpPr txBox="1"/>
          <p:nvPr/>
        </p:nvSpPr>
        <p:spPr>
          <a:xfrm>
            <a:off x="1418061" y="226826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</a:t>
            </a:r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구체화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305550" y="1971675"/>
            <a:ext cx="7232" cy="339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894186" y="2418626"/>
            <a:ext cx="4925588" cy="2582446"/>
            <a:chOff x="846561" y="1932851"/>
            <a:chExt cx="4925588" cy="2582446"/>
          </a:xfrm>
        </p:grpSpPr>
        <p:grpSp>
          <p:nvGrpSpPr>
            <p:cNvPr id="26" name="그룹 25"/>
            <p:cNvGrpSpPr/>
            <p:nvPr/>
          </p:nvGrpSpPr>
          <p:grpSpPr>
            <a:xfrm>
              <a:off x="4332722" y="2157217"/>
              <a:ext cx="1439427" cy="2358080"/>
              <a:chOff x="8578078" y="3573619"/>
              <a:chExt cx="1309956" cy="1829785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55450" y1="21667" x2="55450" y2="21667"/>
                            <a14:foregroundMark x1="54028" y1="24667" x2="56398" y2="30667"/>
                            <a14:foregroundMark x1="54028" y1="19000" x2="58294" y2="35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8578078" y="3573619"/>
                <a:ext cx="1309956" cy="145758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959371" y="5075549"/>
                <a:ext cx="689503" cy="327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/>
                  <a:t>KIOSK</a:t>
                </a:r>
                <a:endParaRPr lang="ko-KR" altLang="en-US" sz="1400" b="1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262796" y="1968800"/>
              <a:ext cx="1404988" cy="2478444"/>
              <a:chOff x="2703255" y="2036067"/>
              <a:chExt cx="1296624" cy="2224941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3255" y="2036067"/>
                <a:ext cx="1296624" cy="198210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2894344" y="3953231"/>
                <a:ext cx="9531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/>
                  <a:t>Flip</a:t>
                </a:r>
                <a:endParaRPr lang="ko-KR" altLang="en-US" sz="1400" b="1" dirty="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940943" y="3253842"/>
              <a:ext cx="1020245" cy="1156680"/>
              <a:chOff x="858975" y="3387192"/>
              <a:chExt cx="953190" cy="98267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966" y="3387192"/>
                <a:ext cx="850975" cy="688126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858975" y="4134535"/>
                <a:ext cx="953190" cy="23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/>
                  <a:t>Camera</a:t>
                </a:r>
                <a:endParaRPr lang="ko-KR" altLang="en-US" sz="1200" b="1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846561" y="1932851"/>
              <a:ext cx="1191790" cy="1190906"/>
              <a:chOff x="844532" y="1932849"/>
              <a:chExt cx="1234071" cy="1197746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532" y="1932849"/>
                <a:ext cx="1234071" cy="907969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72728" y="2852005"/>
                <a:ext cx="1125974" cy="27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 smtClean="0"/>
                  <a:t>RaspberryPi</a:t>
                </a:r>
                <a:endParaRPr lang="ko-KR" altLang="en-US" sz="1200" b="1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058772" y="2963722"/>
              <a:ext cx="382506" cy="385369"/>
              <a:chOff x="3867358" y="4133523"/>
              <a:chExt cx="418684" cy="457527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4067175" y="4133523"/>
                <a:ext cx="9525" cy="457527"/>
              </a:xfrm>
              <a:prstGeom prst="line">
                <a:avLst/>
              </a:prstGeom>
              <a:ln w="76200"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H="1">
                <a:off x="3867358" y="4357524"/>
                <a:ext cx="418684" cy="9525"/>
              </a:xfrm>
              <a:prstGeom prst="line">
                <a:avLst/>
              </a:prstGeom>
              <a:ln w="76200"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3777434" y="3066670"/>
              <a:ext cx="384775" cy="93748"/>
              <a:chOff x="4067175" y="4619625"/>
              <a:chExt cx="506689" cy="171450"/>
            </a:xfrm>
          </p:grpSpPr>
          <p:cxnSp>
            <p:nvCxnSpPr>
              <p:cNvPr id="49" name="직선 연결선 48"/>
              <p:cNvCxnSpPr/>
              <p:nvPr/>
            </p:nvCxnSpPr>
            <p:spPr>
              <a:xfrm flipH="1">
                <a:off x="4067175" y="4619625"/>
                <a:ext cx="495300" cy="0"/>
              </a:xfrm>
              <a:prstGeom prst="line">
                <a:avLst/>
              </a:prstGeom>
              <a:ln w="76200"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flipH="1">
                <a:off x="4078565" y="4791075"/>
                <a:ext cx="495299" cy="0"/>
              </a:xfrm>
              <a:prstGeom prst="line">
                <a:avLst/>
              </a:prstGeom>
              <a:ln w="76200">
                <a:solidFill>
                  <a:srgbClr val="2C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직사각형 55"/>
          <p:cNvSpPr/>
          <p:nvPr/>
        </p:nvSpPr>
        <p:spPr>
          <a:xfrm>
            <a:off x="1090030" y="1819502"/>
            <a:ext cx="2315510" cy="44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1)  Kiosk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통한 예약 서비스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487372" y="1748390"/>
            <a:ext cx="2315510" cy="44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소음 감지 시스템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705369" y="2310846"/>
            <a:ext cx="2854287" cy="2492921"/>
            <a:chOff x="6952894" y="2225121"/>
            <a:chExt cx="2854287" cy="2492921"/>
          </a:xfrm>
        </p:grpSpPr>
        <p:pic>
          <p:nvPicPr>
            <p:cNvPr id="63" name="Picture 10" descr="아두이노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350" y="4000500"/>
              <a:ext cx="1055208" cy="717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894" y="2225121"/>
              <a:ext cx="1096289" cy="109628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9965" y="2598078"/>
              <a:ext cx="872488" cy="1402422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8719784" y="4130557"/>
              <a:ext cx="1087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MIC sensor</a:t>
              </a:r>
              <a:endParaRPr lang="ko-KR" altLang="en-US" sz="12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99350" y="3369194"/>
              <a:ext cx="1087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L</a:t>
              </a:r>
              <a:r>
                <a:rPr lang="en-US" altLang="ko-KR" sz="1200" b="1" dirty="0" smtClean="0"/>
                <a:t>ight</a:t>
              </a:r>
              <a:endParaRPr lang="ko-KR" altLang="en-US" sz="1200" b="1" dirty="0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8353588" y="3403311"/>
              <a:ext cx="8702" cy="385369"/>
            </a:xfrm>
            <a:prstGeom prst="line">
              <a:avLst/>
            </a:prstGeom>
            <a:ln w="76200"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flipH="1">
              <a:off x="8171037" y="3591984"/>
              <a:ext cx="382506" cy="8023"/>
            </a:xfrm>
            <a:prstGeom prst="line">
              <a:avLst/>
            </a:prstGeom>
            <a:ln w="76200">
              <a:solidFill>
                <a:srgbClr val="2C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1133474" y="5195223"/>
            <a:ext cx="4686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>
                <a:latin typeface="Century Gothic" panose="020B0502020202020204" pitchFamily="34" charset="0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Kiosk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를 통해 예약을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무인화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로 진행하여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인건비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에 대한 부담감을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감소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dirty="0" smtClean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회원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의 경우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안면인식</a:t>
            </a:r>
            <a:r>
              <a:rPr lang="ko-KR" altLang="en-US" sz="1400" dirty="0" err="1" smtClean="0">
                <a:latin typeface="Century Gothic" panose="020B0502020202020204" pitchFamily="34" charset="0"/>
              </a:rPr>
              <a:t>을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 통해 간편한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로그인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 진행</a:t>
            </a:r>
            <a:endParaRPr lang="en-US" altLang="ko-KR" sz="1400" dirty="0">
              <a:latin typeface="Century Gothic" panose="020B0502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98558" y="5158074"/>
            <a:ext cx="4686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소음 감지 시스템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을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통해 해당 좌석 사용자에게 소음 발생 유무를 인지하게 하여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조용한 독서실 환경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을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구축하고자 함  </a:t>
            </a:r>
            <a:endParaRPr lang="en-US" altLang="ko-KR" sz="1400" dirty="0">
              <a:latin typeface="Century Gothic" panose="020B0502020202020204" pitchFamily="34" charset="0"/>
            </a:endParaRPr>
          </a:p>
        </p:txBody>
      </p:sp>
      <p:sp>
        <p:nvSpPr>
          <p:cNvPr id="80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6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9928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テキスト ボックス 2"/>
          <p:cNvSpPr txBox="1"/>
          <p:nvPr/>
        </p:nvSpPr>
        <p:spPr>
          <a:xfrm>
            <a:off x="1418061" y="226826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</a:t>
            </a:r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구체화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45" name="テキスト ボックス 2"/>
          <p:cNvSpPr txBox="1"/>
          <p:nvPr/>
        </p:nvSpPr>
        <p:spPr>
          <a:xfrm>
            <a:off x="935916" y="1252906"/>
            <a:ext cx="46005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>
                <a:solidFill>
                  <a:schemeClr val="dk1"/>
                </a:solidFill>
                <a:latin typeface="Century Gothic" panose="020B0502020202020204" pitchFamily="34" charset="0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_ Embedded Service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pic>
        <p:nvPicPr>
          <p:cNvPr id="4" name="새로운 프로젝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8946" y="1837424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9928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テキスト ボックス 2"/>
          <p:cNvSpPr txBox="1"/>
          <p:nvPr/>
        </p:nvSpPr>
        <p:spPr>
          <a:xfrm>
            <a:off x="935916" y="1252906"/>
            <a:ext cx="46005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3_ Web Service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テキスト ボックス 2"/>
          <p:cNvSpPr txBox="1"/>
          <p:nvPr/>
        </p:nvSpPr>
        <p:spPr>
          <a:xfrm>
            <a:off x="1418061" y="226826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</a:t>
            </a:r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구체화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023599" y="2280684"/>
            <a:ext cx="7232" cy="339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366255" y="1819502"/>
            <a:ext cx="2315510" cy="44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1)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예약 서비스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34847" y="1836036"/>
            <a:ext cx="1589828" cy="44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게시판 서비스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3850" y="4906030"/>
            <a:ext cx="3390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회원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의 경우 원하는 자리에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예약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 가능</a:t>
            </a:r>
            <a:endParaRPr lang="en-US" altLang="ko-KR" sz="1400" dirty="0" smtClean="0">
              <a:latin typeface="Century Gothic" panose="020B0502020202020204" pitchFamily="34" charset="0"/>
            </a:endParaRPr>
          </a:p>
          <a:p>
            <a:endParaRPr lang="en-US" altLang="ko-KR" sz="1400" dirty="0">
              <a:latin typeface="Century Gothic" panose="020B0502020202020204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8052674" y="2290394"/>
            <a:ext cx="7232" cy="339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572668"/>
            <a:ext cx="3088957" cy="1951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223" y="2572668"/>
            <a:ext cx="3283177" cy="1951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860" y="2563143"/>
            <a:ext cx="3410065" cy="195170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9472978" y="1814560"/>
            <a:ext cx="1589828" cy="446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 서비스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25542" y="4906029"/>
            <a:ext cx="3390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관리자가 공유하는 자료 확인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, 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원하는 자료 요청 가능</a:t>
            </a:r>
            <a:endParaRPr lang="en-US" altLang="ko-KR" sz="1400" dirty="0" smtClean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회원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의 경우 관리자가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공유한 자료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를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다운로드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 할 수 있음</a:t>
            </a:r>
            <a:endParaRPr lang="en-US" altLang="ko-KR" sz="1400" dirty="0" smtClean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82025" y="4876621"/>
            <a:ext cx="3390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Century Gothic" panose="020B0502020202020204" pitchFamily="34" charset="0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회원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의 경우 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My Page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를 통해 사용자가 관리하고자하는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게시물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메모장</a:t>
            </a:r>
            <a:r>
              <a:rPr lang="en-US" altLang="ko-KR" sz="1400" dirty="0" smtClean="0">
                <a:latin typeface="Century Gothic" panose="020B0502020202020204" pitchFamily="34" charset="0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오늘의 할 일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에 대해 </a:t>
            </a:r>
            <a:r>
              <a:rPr lang="ko-KR" altLang="en-US" sz="14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관리</a:t>
            </a:r>
            <a:r>
              <a:rPr lang="ko-KR" altLang="en-US" sz="1400" dirty="0" smtClean="0">
                <a:latin typeface="Century Gothic" panose="020B0502020202020204" pitchFamily="34" charset="0"/>
              </a:rPr>
              <a:t> 가능</a:t>
            </a:r>
            <a:endParaRPr lang="en-US" altLang="ko-KR" sz="1400" dirty="0" smtClean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1400" dirty="0" smtClean="0">
              <a:latin typeface="Century Gothic" panose="020B0502020202020204" pitchFamily="34" charset="0"/>
            </a:endParaRPr>
          </a:p>
        </p:txBody>
      </p:sp>
      <p:sp>
        <p:nvSpPr>
          <p:cNvPr id="57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26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9928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テキスト ボックス 2"/>
          <p:cNvSpPr txBox="1"/>
          <p:nvPr/>
        </p:nvSpPr>
        <p:spPr>
          <a:xfrm>
            <a:off x="1418061" y="226826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</a:t>
            </a:r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구체화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sp>
        <p:nvSpPr>
          <p:cNvPr id="24" name="テキスト ボックス 2"/>
          <p:cNvSpPr txBox="1"/>
          <p:nvPr/>
        </p:nvSpPr>
        <p:spPr>
          <a:xfrm>
            <a:off x="935916" y="1252906"/>
            <a:ext cx="46005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3_ Web Service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새로운 프로젝트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440" y="1760737"/>
            <a:ext cx="8201891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3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9928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テキスト ボックス 2"/>
          <p:cNvSpPr txBox="1"/>
          <p:nvPr/>
        </p:nvSpPr>
        <p:spPr>
          <a:xfrm>
            <a:off x="1590012" y="226826"/>
            <a:ext cx="3116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Created by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sp>
        <p:nvSpPr>
          <p:cNvPr id="31" name="이등변 삼각형 30"/>
          <p:cNvSpPr/>
          <p:nvPr/>
        </p:nvSpPr>
        <p:spPr>
          <a:xfrm rot="18900000">
            <a:off x="8730892" y="9337282"/>
            <a:ext cx="1150010" cy="48256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http://edu.ssafy.com/edu/comm/imgDownload.do?userId=vUl33l8tptRDjGqaph15Nw%3D%3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17198" y="1346154"/>
            <a:ext cx="12009003" cy="5294745"/>
            <a:chOff x="117198" y="1115251"/>
            <a:chExt cx="12009003" cy="5294745"/>
          </a:xfrm>
        </p:grpSpPr>
        <p:grpSp>
          <p:nvGrpSpPr>
            <p:cNvPr id="11" name="그룹 10"/>
            <p:cNvGrpSpPr/>
            <p:nvPr/>
          </p:nvGrpSpPr>
          <p:grpSpPr>
            <a:xfrm>
              <a:off x="117198" y="1115251"/>
              <a:ext cx="3928330" cy="2800967"/>
              <a:chOff x="117198" y="1115251"/>
              <a:chExt cx="3928330" cy="3687658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17198" y="1115251"/>
                <a:ext cx="3856817" cy="364492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88711" y="1157984"/>
                <a:ext cx="3856817" cy="364492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26" y="1287234"/>
              <a:ext cx="1076677" cy="139419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1562303" y="1281922"/>
              <a:ext cx="2298497" cy="2954655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spAutoFit/>
            </a:bodyPr>
            <a:lstStyle/>
            <a:p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이름 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:</a:t>
              </a:r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정광수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직책 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: </a:t>
              </a:r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팀장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담당 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:</a:t>
              </a:r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dirty="0" err="1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FrontEnd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개발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-. </a:t>
              </a:r>
              <a:r>
                <a:rPr lang="ko-KR" altLang="en-US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예약 기능 구현</a:t>
              </a:r>
              <a:endParaRPr lang="en-US" altLang="ko-KR" sz="1400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-. </a:t>
              </a:r>
              <a:r>
                <a:rPr lang="ko-KR" altLang="en-US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회원 관리 기능 구현</a:t>
              </a:r>
              <a:endParaRPr lang="en-US" altLang="ko-KR" sz="1400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endPara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r>
                <a: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  </a:t>
              </a:r>
            </a:p>
            <a:p>
              <a:endParaRPr lang="en-US" altLang="ko-KR" dirty="0" smtClean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  <a:p>
              <a:endPara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198028" y="1115251"/>
              <a:ext cx="3928330" cy="3127416"/>
              <a:chOff x="144906" y="1115251"/>
              <a:chExt cx="3928330" cy="4117450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144906" y="1115251"/>
                <a:ext cx="3928330" cy="3687658"/>
                <a:chOff x="804281" y="1090598"/>
                <a:chExt cx="3703067" cy="3573767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804281" y="1090598"/>
                  <a:ext cx="3635655" cy="35323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871693" y="1132011"/>
                  <a:ext cx="3635655" cy="353235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1590011" y="1281922"/>
                <a:ext cx="2298497" cy="3950779"/>
              </a:xfrm>
              <a:prstGeom prst="rect">
                <a:avLst/>
              </a:prstGeom>
              <a:noFill/>
            </p:spPr>
            <p:txBody>
              <a:bodyPr vert="horz" wrap="square" rtlCol="0" anchor="t" anchorCtr="0">
                <a:spAutoFit/>
              </a:bodyPr>
              <a:lstStyle/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이름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배병준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직책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 Front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팀장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담당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FrontEnd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총괄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-.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게시판 기능 구현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Web page CSS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-.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회원 관리 기능 구현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en-US" altLang="ko-KR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 </a:t>
                </a:r>
              </a:p>
              <a:p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ko-KR" altLang="en-US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197871" y="1122988"/>
              <a:ext cx="3928330" cy="3127067"/>
              <a:chOff x="144906" y="1115251"/>
              <a:chExt cx="3928330" cy="4128394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144906" y="1115251"/>
                <a:ext cx="3928330" cy="3687658"/>
                <a:chOff x="804281" y="1090598"/>
                <a:chExt cx="3703067" cy="3573767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804281" y="1090598"/>
                  <a:ext cx="3635655" cy="35323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871693" y="1132011"/>
                  <a:ext cx="3635655" cy="353235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1590011" y="1281923"/>
                <a:ext cx="2298497" cy="3961722"/>
              </a:xfrm>
              <a:prstGeom prst="rect">
                <a:avLst/>
              </a:prstGeom>
              <a:noFill/>
            </p:spPr>
            <p:txBody>
              <a:bodyPr vert="horz" wrap="square" rtlCol="0" anchor="t" anchorCtr="0">
                <a:spAutoFit/>
              </a:bodyPr>
              <a:lstStyle/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이름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박강민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직책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 UCC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팀장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담당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FrontEnd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개발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My page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기능 구현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Web page CSS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UCC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제작 총괄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en-US" altLang="ko-KR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 </a:t>
                </a:r>
              </a:p>
              <a:p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ko-KR" altLang="en-US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1276108" y="3083018"/>
              <a:ext cx="3928330" cy="3326978"/>
              <a:chOff x="144906" y="1115251"/>
              <a:chExt cx="3928330" cy="500854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144906" y="1115251"/>
                <a:ext cx="3928330" cy="3687658"/>
                <a:chOff x="804281" y="1090598"/>
                <a:chExt cx="3703067" cy="3573767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804281" y="1090598"/>
                  <a:ext cx="3635655" cy="35323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71693" y="1132011"/>
                  <a:ext cx="3635655" cy="353235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1590011" y="1281922"/>
                <a:ext cx="2298497" cy="4841876"/>
              </a:xfrm>
              <a:prstGeom prst="rect">
                <a:avLst/>
              </a:prstGeom>
              <a:noFill/>
            </p:spPr>
            <p:txBody>
              <a:bodyPr vert="horz" wrap="square" rtlCol="0" anchor="t" anchorCtr="0">
                <a:spAutoFit/>
              </a:bodyPr>
              <a:lstStyle/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이름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박태문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직책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 </a:t>
                </a:r>
                <a:r>
                  <a:rPr lang="en-US" altLang="ko-KR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BackEnd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팀장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담당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BackEnd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총괄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Database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구축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-. REST API server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구축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AWS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배포 진행</a:t>
                </a:r>
                <a:endParaRPr lang="en-US" altLang="ko-KR" sz="1400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</a:p>
              <a:p>
                <a:endPara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en-US" altLang="ko-KR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 </a:t>
                </a:r>
              </a:p>
              <a:p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ko-KR" altLang="en-US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5788517" y="3072081"/>
              <a:ext cx="4048210" cy="3327472"/>
              <a:chOff x="144906" y="1115251"/>
              <a:chExt cx="3928330" cy="4987025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144906" y="1115251"/>
                <a:ext cx="3928330" cy="3687658"/>
                <a:chOff x="804281" y="1090598"/>
                <a:chExt cx="3703067" cy="3573767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804281" y="1090598"/>
                  <a:ext cx="3635655" cy="35323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71693" y="1132011"/>
                  <a:ext cx="3635655" cy="353235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u="sng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1590010" y="1281922"/>
                <a:ext cx="2481108" cy="4820354"/>
              </a:xfrm>
              <a:prstGeom prst="rect">
                <a:avLst/>
              </a:prstGeom>
              <a:noFill/>
            </p:spPr>
            <p:txBody>
              <a:bodyPr vert="horz" wrap="square" rtlCol="0" anchor="t" anchorCtr="0">
                <a:spAutoFit/>
              </a:bodyPr>
              <a:lstStyle/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이름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ko-KR" altLang="en-US" dirty="0" err="1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진승화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직책 </a:t>
                </a:r>
                <a:r>
                  <a:rPr lang="en-US" altLang="ko-KR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Embedded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팀장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담당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: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Embedded </a:t>
                </a:r>
                <a:r>
                  <a:rPr lang="ko-KR" altLang="en-US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총괄</a:t>
                </a:r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Kiosk system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구현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-.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얼굴인식 로그인 구현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-.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소음 측정 </a:t>
                </a:r>
                <a:r>
                  <a:rPr lang="en-US" altLang="ko-KR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system </a:t>
                </a:r>
                <a:r>
                  <a:rPr lang="ko-KR" altLang="en-US" sz="1400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개발</a:t>
                </a:r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en-US" altLang="ko-KR" sz="1400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en-US" altLang="ko-KR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r>
                  <a:rPr lang="en-US" altLang="ko-KR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  </a:t>
                </a:r>
              </a:p>
              <a:p>
                <a:endParaRPr lang="en-US" altLang="ko-KR" dirty="0" smtClean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endParaRPr lang="ko-KR" altLang="en-US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257" y="1254214"/>
              <a:ext cx="1046628" cy="1427213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8538" y="1261951"/>
              <a:ext cx="1055996" cy="141947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3073" y="3237518"/>
              <a:ext cx="1127284" cy="159004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4745" y="3196020"/>
              <a:ext cx="1155662" cy="1606890"/>
            </a:xfrm>
            <a:prstGeom prst="rect">
              <a:avLst/>
            </a:prstGeom>
          </p:spPr>
        </p:pic>
      </p:grpSp>
      <p:cxnSp>
        <p:nvCxnSpPr>
          <p:cNvPr id="6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88421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33862" y="228441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42109" y="1940937"/>
            <a:ext cx="4382692" cy="3684624"/>
            <a:chOff x="887522" y="1422955"/>
            <a:chExt cx="4382692" cy="3684624"/>
          </a:xfrm>
        </p:grpSpPr>
        <p:grpSp>
          <p:nvGrpSpPr>
            <p:cNvPr id="10" name="グループ化 9"/>
            <p:cNvGrpSpPr/>
            <p:nvPr/>
          </p:nvGrpSpPr>
          <p:grpSpPr>
            <a:xfrm>
              <a:off x="887522" y="1422955"/>
              <a:ext cx="3449745" cy="695645"/>
              <a:chOff x="887522" y="1168955"/>
              <a:chExt cx="3449745" cy="695645"/>
            </a:xfrm>
          </p:grpSpPr>
          <p:sp>
            <p:nvSpPr>
              <p:cNvPr id="4" name="正方形/長方形 3"/>
              <p:cNvSpPr/>
              <p:nvPr/>
            </p:nvSpPr>
            <p:spPr>
              <a:xfrm>
                <a:off x="887522" y="1168955"/>
                <a:ext cx="585678" cy="646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1629474" y="1341380"/>
                <a:ext cx="27077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프로젝트 목적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3" name="グループ化 32"/>
            <p:cNvGrpSpPr/>
            <p:nvPr/>
          </p:nvGrpSpPr>
          <p:grpSpPr>
            <a:xfrm>
              <a:off x="887522" y="2373629"/>
              <a:ext cx="4382692" cy="708708"/>
              <a:chOff x="887522" y="1168955"/>
              <a:chExt cx="4382692" cy="708708"/>
            </a:xfrm>
          </p:grpSpPr>
          <p:sp>
            <p:nvSpPr>
              <p:cNvPr id="34" name="正方形/長方形 33"/>
              <p:cNvSpPr/>
              <p:nvPr/>
            </p:nvSpPr>
            <p:spPr>
              <a:xfrm>
                <a:off x="887522" y="1168955"/>
                <a:ext cx="585678" cy="646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1629474" y="1354443"/>
                <a:ext cx="3640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프로젝트 진행 과정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8" name="グループ化 37"/>
            <p:cNvGrpSpPr/>
            <p:nvPr/>
          </p:nvGrpSpPr>
          <p:grpSpPr>
            <a:xfrm>
              <a:off x="887522" y="3324303"/>
              <a:ext cx="3847289" cy="708707"/>
              <a:chOff x="887522" y="1168955"/>
              <a:chExt cx="3847289" cy="708707"/>
            </a:xfrm>
          </p:grpSpPr>
          <p:sp>
            <p:nvSpPr>
              <p:cNvPr id="39" name="正方形/長方形 38"/>
              <p:cNvSpPr/>
              <p:nvPr/>
            </p:nvSpPr>
            <p:spPr>
              <a:xfrm>
                <a:off x="887522" y="1168955"/>
                <a:ext cx="585678" cy="6463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629474" y="1354442"/>
                <a:ext cx="31053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프로젝트 구체화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1" name="テキスト ボックス 10"/>
            <p:cNvSpPr txBox="1"/>
            <p:nvPr/>
          </p:nvSpPr>
          <p:spPr>
            <a:xfrm>
              <a:off x="1096968" y="1469666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1061437" y="2396190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67181" y="3354464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1101500" y="4338138"/>
              <a:ext cx="5004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4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kumimoji="1" lang="ja-JP" altLang="en-US" sz="4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sp>
        <p:nvSpPr>
          <p:cNvPr id="28" name="テキスト ボックス 53"/>
          <p:cNvSpPr txBox="1"/>
          <p:nvPr/>
        </p:nvSpPr>
        <p:spPr>
          <a:xfrm>
            <a:off x="1121767" y="480410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6">
        <p159:morph option="byObject"/>
      </p:transition>
    </mc:Choice>
    <mc:Fallback xmlns="">
      <p:transition spd="slow" advTm="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프로젝트 목적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95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">
        <p159:morph option="byObject"/>
      </p:transition>
    </mc:Choice>
    <mc:Fallback xmlns="">
      <p:transition spd="slow" advTm="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00523" y="221641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 목적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71964" y="1814127"/>
            <a:ext cx="4317122" cy="3543141"/>
            <a:chOff x="371964" y="1814127"/>
            <a:chExt cx="4317122" cy="3543141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371964" y="4646860"/>
              <a:ext cx="3736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높은 인건비가 </a:t>
              </a:r>
              <a:r>
                <a:rPr kumimoji="1" lang="ko-KR" altLang="en-US" sz="1600" b="1" dirty="0" err="1" smtClean="0">
                  <a:solidFill>
                    <a:srgbClr val="FF0000"/>
                  </a:solidFill>
                </a:rPr>
                <a:t>필요없는</a:t>
              </a:r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 </a:t>
              </a:r>
              <a:r>
                <a:rPr kumimoji="1"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독서실 관리에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38150" y="1814127"/>
              <a:ext cx="3604359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2800" y="1934923"/>
              <a:ext cx="1590566" cy="1585517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738805" y="2624328"/>
              <a:ext cx="1364315" cy="1416600"/>
              <a:chOff x="1151378" y="2130640"/>
              <a:chExt cx="2121414" cy="162703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1378" y="2303238"/>
                <a:ext cx="1088952" cy="145443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3031" y="2130640"/>
                <a:ext cx="950236" cy="796559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806" y="2927199"/>
                <a:ext cx="1146986" cy="830476"/>
              </a:xfrm>
              <a:prstGeom prst="rect">
                <a:avLst/>
              </a:prstGeom>
            </p:spPr>
          </p:pic>
        </p:grpSp>
        <p:sp>
          <p:nvSpPr>
            <p:cNvPr id="23" name="テキスト ボックス 15"/>
            <p:cNvSpPr txBox="1"/>
            <p:nvPr/>
          </p:nvSpPr>
          <p:spPr>
            <a:xfrm>
              <a:off x="1047118" y="5018714"/>
              <a:ext cx="364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 err="1" smtClean="0">
                  <a:solidFill>
                    <a:srgbClr val="FF0000"/>
                  </a:solidFill>
                </a:rPr>
                <a:t>키오스크</a:t>
              </a:r>
              <a:r>
                <a:rPr kumimoji="1"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</a:t>
              </a:r>
              <a:r>
                <a:rPr kumimoji="1"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통해</a:t>
              </a:r>
              <a:r>
                <a:rPr kumimoji="1"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관리를 대체</a:t>
              </a:r>
              <a:r>
                <a:rPr kumimoji="1"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하고</a:t>
              </a:r>
              <a:endParaRPr kumimoji="1" lang="ja-JP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8789" y="2912709"/>
              <a:ext cx="576124" cy="588034"/>
            </a:xfrm>
            <a:prstGeom prst="rect">
              <a:avLst/>
            </a:prstGeom>
          </p:spPr>
        </p:pic>
      </p:grpSp>
      <p:sp>
        <p:nvSpPr>
          <p:cNvPr id="27" name="テキスト ボックス 15"/>
          <p:cNvSpPr txBox="1"/>
          <p:nvPr/>
        </p:nvSpPr>
        <p:spPr>
          <a:xfrm>
            <a:off x="1284863" y="5866218"/>
            <a:ext cx="940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 </a:t>
            </a:r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독서실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사업자와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이용자에게 편의성과 가치를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제공하자 </a:t>
            </a:r>
            <a:r>
              <a:rPr kumimoji="1"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kumimoji="1"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306520" y="1814127"/>
            <a:ext cx="4926312" cy="3523414"/>
            <a:chOff x="4306520" y="1814127"/>
            <a:chExt cx="4926312" cy="3523414"/>
          </a:xfrm>
        </p:grpSpPr>
        <p:sp>
          <p:nvSpPr>
            <p:cNvPr id="18" name="正方形/長方形 17"/>
            <p:cNvSpPr/>
            <p:nvPr/>
          </p:nvSpPr>
          <p:spPr>
            <a:xfrm>
              <a:off x="4306520" y="1814127"/>
              <a:ext cx="3604359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0533" y="2867580"/>
              <a:ext cx="700322" cy="12663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8795" y="2166552"/>
              <a:ext cx="1068144" cy="91555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7175" y="2819731"/>
              <a:ext cx="576124" cy="588034"/>
            </a:xfrm>
            <a:prstGeom prst="rect">
              <a:avLst/>
            </a:prstGeom>
          </p:spPr>
        </p:pic>
        <p:sp>
          <p:nvSpPr>
            <p:cNvPr id="32" name="テキスト ボックス 15"/>
            <p:cNvSpPr txBox="1"/>
            <p:nvPr/>
          </p:nvSpPr>
          <p:spPr>
            <a:xfrm>
              <a:off x="4309893" y="4650150"/>
              <a:ext cx="3736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dirty="0" smtClean="0">
                  <a:solidFill>
                    <a:srgbClr val="FF0000"/>
                  </a:solidFill>
                </a:rPr>
                <a:t>학생들</a:t>
              </a:r>
              <a:r>
                <a:rPr lang="ko-KR" altLang="en-US" sz="1600" dirty="0" smtClean="0"/>
                <a:t>에게 학업에 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필요한</a:t>
              </a:r>
              <a:r>
                <a:rPr lang="ko-KR" altLang="en-US" sz="1600" dirty="0" smtClean="0"/>
                <a:t> </a:t>
              </a:r>
              <a:r>
                <a:rPr lang="ko-KR" altLang="en-US" sz="1600" b="1" dirty="0" smtClean="0">
                  <a:solidFill>
                    <a:srgbClr val="FF0000"/>
                  </a:solidFill>
                </a:rPr>
                <a:t>자료</a:t>
              </a:r>
              <a:r>
                <a:rPr lang="ko-KR" altLang="en-US" sz="1600" dirty="0" smtClean="0"/>
                <a:t>와</a:t>
              </a:r>
              <a:endParaRPr kumimoji="1" lang="ja-JP" altLang="en-US" sz="1600" dirty="0"/>
            </a:p>
          </p:txBody>
        </p:sp>
        <p:sp>
          <p:nvSpPr>
            <p:cNvPr id="33" name="テキスト ボックス 15"/>
            <p:cNvSpPr txBox="1"/>
            <p:nvPr/>
          </p:nvSpPr>
          <p:spPr>
            <a:xfrm>
              <a:off x="5496102" y="4998987"/>
              <a:ext cx="3736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부가</a:t>
              </a:r>
              <a:r>
                <a:rPr kumimoji="1" lang="ko-KR" altLang="en-US" sz="1600" dirty="0" smtClean="0"/>
                <a:t> </a:t>
              </a:r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서비스</a:t>
              </a:r>
              <a:r>
                <a:rPr kumimoji="1" lang="ko-KR" altLang="en-US" sz="1600" dirty="0" smtClean="0"/>
                <a:t>를 </a:t>
              </a:r>
              <a:r>
                <a:rPr kumimoji="1" lang="ko-KR" altLang="en-US" sz="1600" b="1" dirty="0" smtClean="0">
                  <a:solidFill>
                    <a:srgbClr val="FF0000"/>
                  </a:solidFill>
                </a:rPr>
                <a:t>제공</a:t>
              </a:r>
              <a:r>
                <a:rPr kumimoji="1" lang="ko-KR" altLang="en-US" sz="1600" dirty="0" smtClean="0"/>
                <a:t>하고</a:t>
              </a:r>
              <a:endParaRPr kumimoji="1" lang="ja-JP" altLang="en-US" sz="16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174890" y="1796841"/>
            <a:ext cx="5195877" cy="3515013"/>
            <a:chOff x="8174890" y="1796841"/>
            <a:chExt cx="5195877" cy="3515013"/>
          </a:xfrm>
        </p:grpSpPr>
        <p:sp>
          <p:nvSpPr>
            <p:cNvPr id="19" name="正方形/長方形 18"/>
            <p:cNvSpPr/>
            <p:nvPr/>
          </p:nvSpPr>
          <p:spPr>
            <a:xfrm>
              <a:off x="8174890" y="1796841"/>
              <a:ext cx="3604359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280213" y="2361138"/>
              <a:ext cx="1393710" cy="1373209"/>
              <a:chOff x="1578213" y="1816017"/>
              <a:chExt cx="1469785" cy="1554021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213" y="1816017"/>
                <a:ext cx="1190536" cy="95833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3340" y="2178673"/>
                <a:ext cx="784658" cy="1191365"/>
              </a:xfrm>
              <a:prstGeom prst="rect">
                <a:avLst/>
              </a:prstGeom>
            </p:spPr>
          </p:pic>
        </p:grpSp>
        <p:sp>
          <p:nvSpPr>
            <p:cNvPr id="38" name="テキスト ボックス 15"/>
            <p:cNvSpPr txBox="1"/>
            <p:nvPr/>
          </p:nvSpPr>
          <p:spPr>
            <a:xfrm>
              <a:off x="8284485" y="4647655"/>
              <a:ext cx="3736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dirty="0" smtClean="0">
                  <a:solidFill>
                    <a:srgbClr val="FF0000"/>
                  </a:solidFill>
                </a:rPr>
                <a:t>언제 어디서든 </a:t>
              </a:r>
              <a:r>
                <a:rPr lang="ko-KR" altLang="en-US" sz="1600" dirty="0" smtClean="0"/>
                <a:t>서비스를</a:t>
              </a:r>
              <a:endParaRPr kumimoji="1" lang="ja-JP" altLang="en-US" sz="1600" dirty="0"/>
            </a:p>
          </p:txBody>
        </p:sp>
        <p:sp>
          <p:nvSpPr>
            <p:cNvPr id="39" name="テキスト ボックス 15"/>
            <p:cNvSpPr txBox="1"/>
            <p:nvPr/>
          </p:nvSpPr>
          <p:spPr>
            <a:xfrm>
              <a:off x="9634037" y="4973300"/>
              <a:ext cx="3736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dirty="0">
                  <a:solidFill>
                    <a:srgbClr val="FF0000"/>
                  </a:solidFill>
                </a:rPr>
                <a:t>이용</a:t>
              </a:r>
              <a:r>
                <a:rPr lang="ko-KR" altLang="en-US" sz="1600" dirty="0"/>
                <a:t>할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dirty="0"/>
                <a:t>수 있게 </a:t>
              </a:r>
              <a:r>
                <a:rPr lang="ko-KR" altLang="en-US" sz="1600" dirty="0" smtClean="0"/>
                <a:t>하여</a:t>
              </a:r>
              <a:endParaRPr kumimoji="1" lang="ja-JP" altLang="en-US" sz="1600" dirty="0"/>
            </a:p>
          </p:txBody>
        </p:sp>
      </p:grpSp>
      <p:sp>
        <p:nvSpPr>
          <p:cNvPr id="43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8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45736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프로젝트 진행 과정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8" name="テキスト ボックス 41"/>
          <p:cNvSpPr txBox="1"/>
          <p:nvPr/>
        </p:nvSpPr>
        <p:spPr>
          <a:xfrm>
            <a:off x="801710" y="287536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dirty="0" smtClean="0">
                <a:solidFill>
                  <a:schemeClr val="bg1"/>
                </a:solidFill>
              </a:rPr>
              <a:t>1_ </a:t>
            </a:r>
            <a:r>
              <a:rPr kumimoji="1" lang="ko-KR" altLang="en-US" dirty="0" smtClean="0">
                <a:solidFill>
                  <a:schemeClr val="bg1"/>
                </a:solidFill>
              </a:rPr>
              <a:t>프로젝트 진행 일정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41"/>
          <p:cNvSpPr txBox="1"/>
          <p:nvPr/>
        </p:nvSpPr>
        <p:spPr>
          <a:xfrm>
            <a:off x="801710" y="339858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kumimoji="1" lang="en-US" altLang="ja-JP" dirty="0" smtClean="0">
                <a:solidFill>
                  <a:schemeClr val="bg1"/>
                </a:solidFill>
              </a:rPr>
              <a:t>_ </a:t>
            </a:r>
            <a:r>
              <a:rPr kumimoji="1" lang="ko-KR" altLang="en-US" dirty="0" smtClean="0">
                <a:solidFill>
                  <a:schemeClr val="bg1"/>
                </a:solidFill>
              </a:rPr>
              <a:t>프로젝트 사용 기술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">
        <p159:morph option="byObject"/>
      </p:transition>
    </mc:Choice>
    <mc:Fallback xmlns="">
      <p:transition spd="slow" advTm="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13186" y="1168955"/>
            <a:ext cx="10703858" cy="51175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377305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85900" y="254559"/>
            <a:ext cx="460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 진행 과정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304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5554"/>
              </p:ext>
            </p:extLst>
          </p:nvPr>
        </p:nvGraphicFramePr>
        <p:xfrm>
          <a:off x="935916" y="1928500"/>
          <a:ext cx="10058398" cy="4167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133606539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630839556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93786916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141717866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23602097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857526607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81239427"/>
                    </a:ext>
                  </a:extLst>
                </a:gridCol>
              </a:tblGrid>
              <a:tr h="433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4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 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293602"/>
                  </a:ext>
                </a:extLst>
              </a:tr>
              <a:tr h="7467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Century Gothic" panose="020B0502020202020204" pitchFamily="34" charset="0"/>
                        </a:rPr>
                        <a:t>아이디어 회의</a:t>
                      </a:r>
                      <a:endParaRPr lang="en-US" altLang="ko-KR" sz="1200" b="1" dirty="0" smtClean="0">
                        <a:latin typeface="Century Gothic" panose="020B0502020202020204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Century Gothic" panose="020B0502020202020204" pitchFamily="34" charset="0"/>
                        </a:rPr>
                        <a:t>개발 계획</a:t>
                      </a:r>
                      <a:endParaRPr lang="ko-KR" altLang="en-US" sz="1200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4916862"/>
                  </a:ext>
                </a:extLst>
              </a:tr>
              <a:tr h="746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Century Gothic" panose="020B0502020202020204" pitchFamily="34" charset="0"/>
                        </a:rPr>
                        <a:t>기능 구현</a:t>
                      </a:r>
                      <a:endParaRPr lang="ko-KR" altLang="en-US" sz="1200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05707878"/>
                  </a:ext>
                </a:extLst>
              </a:tr>
              <a:tr h="746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Century Gothic" panose="020B0502020202020204" pitchFamily="34" charset="0"/>
                        </a:rPr>
                        <a:t>테스트</a:t>
                      </a:r>
                      <a:endParaRPr lang="ko-KR" altLang="en-US" sz="1200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29532880"/>
                  </a:ext>
                </a:extLst>
              </a:tr>
              <a:tr h="746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Century Gothic" panose="020B0502020202020204" pitchFamily="34" charset="0"/>
                        </a:rPr>
                        <a:t>유지 보수</a:t>
                      </a:r>
                      <a:endParaRPr lang="ko-KR" altLang="en-US" sz="1200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9534539"/>
                  </a:ext>
                </a:extLst>
              </a:tr>
              <a:tr h="746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Century Gothic" panose="020B0502020202020204" pitchFamily="34" charset="0"/>
                        </a:rPr>
                        <a:t>UCC</a:t>
                      </a:r>
                      <a:r>
                        <a:rPr lang="en-US" altLang="ko-KR" sz="1200" b="1" baseline="0" dirty="0" smtClean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ko-KR" altLang="en-US" sz="1200" b="1" baseline="0" dirty="0" smtClean="0">
                          <a:latin typeface="Century Gothic" panose="020B0502020202020204" pitchFamily="34" charset="0"/>
                        </a:rPr>
                        <a:t>제작</a:t>
                      </a:r>
                      <a:endParaRPr lang="ko-KR" altLang="en-US" sz="1200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9170229"/>
                  </a:ext>
                </a:extLst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2647950" y="2520282"/>
            <a:ext cx="2888542" cy="3891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テキスト ボックス 2"/>
          <p:cNvSpPr txBox="1"/>
          <p:nvPr/>
        </p:nvSpPr>
        <p:spPr>
          <a:xfrm>
            <a:off x="935916" y="1252906"/>
            <a:ext cx="46005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1_ </a:t>
            </a:r>
            <a:r>
              <a:rPr lang="ko-KR" altLang="en-US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프로젝트 진행 </a:t>
            </a:r>
            <a:r>
              <a:rPr lang="ko-KR" altLang="en-US" b="1" dirty="0">
                <a:solidFill>
                  <a:schemeClr val="dk1"/>
                </a:solidFill>
                <a:latin typeface="Century Gothic" panose="020B0502020202020204" pitchFamily="34" charset="0"/>
              </a:rPr>
              <a:t>일정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969164" y="3276706"/>
            <a:ext cx="5260687" cy="3891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51417" y="4033130"/>
            <a:ext cx="4078433" cy="3891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78255" y="4789554"/>
            <a:ext cx="3323070" cy="3891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9393381" y="5545978"/>
            <a:ext cx="1207943" cy="3891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16">
        <p159:morph option="byObject"/>
      </p:transition>
    </mc:Choice>
    <mc:Fallback xmlns="">
      <p:transition spd="slow" advTm="25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377305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85900" y="254559"/>
            <a:ext cx="460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 진행 과정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304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テキスト ボックス 2"/>
          <p:cNvSpPr txBox="1"/>
          <p:nvPr/>
        </p:nvSpPr>
        <p:spPr>
          <a:xfrm>
            <a:off x="935916" y="1252906"/>
            <a:ext cx="46005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>
                <a:solidFill>
                  <a:schemeClr val="dk1"/>
                </a:solidFill>
                <a:latin typeface="Century Gothic" panose="020B0502020202020204" pitchFamily="34" charset="0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_ </a:t>
            </a:r>
            <a:r>
              <a:rPr lang="ko-KR" altLang="en-US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프로젝트 사용 기술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947155" y="1823168"/>
            <a:ext cx="10086952" cy="4933970"/>
            <a:chOff x="947155" y="1823168"/>
            <a:chExt cx="10086952" cy="4933970"/>
          </a:xfrm>
        </p:grpSpPr>
        <p:grpSp>
          <p:nvGrpSpPr>
            <p:cNvPr id="40" name="그룹 39"/>
            <p:cNvGrpSpPr/>
            <p:nvPr/>
          </p:nvGrpSpPr>
          <p:grpSpPr>
            <a:xfrm>
              <a:off x="2358548" y="5117902"/>
              <a:ext cx="1788524" cy="1639236"/>
              <a:chOff x="7362826" y="3381375"/>
              <a:chExt cx="1847850" cy="1685925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7362826" y="3381375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33" name="육각형 32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7917" y="3636141"/>
                <a:ext cx="1071757" cy="1162146"/>
              </a:xfrm>
              <a:prstGeom prst="rect">
                <a:avLst/>
              </a:prstGeom>
            </p:spPr>
          </p:pic>
        </p:grpSp>
        <p:grpSp>
          <p:nvGrpSpPr>
            <p:cNvPr id="50" name="그룹 49"/>
            <p:cNvGrpSpPr/>
            <p:nvPr/>
          </p:nvGrpSpPr>
          <p:grpSpPr>
            <a:xfrm>
              <a:off x="947155" y="2630293"/>
              <a:ext cx="1788524" cy="1639236"/>
              <a:chOff x="4437766" y="3210568"/>
              <a:chExt cx="1847850" cy="1685925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437766" y="3210568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38" name="육각형 3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육각형 3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5546" y="3456006"/>
                <a:ext cx="1030429" cy="1241355"/>
              </a:xfrm>
              <a:prstGeom prst="rect">
                <a:avLst/>
              </a:prstGeom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955200" y="4294469"/>
              <a:ext cx="1788524" cy="1639236"/>
              <a:chOff x="4567311" y="3060719"/>
              <a:chExt cx="1847850" cy="1685925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4567311" y="3060719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42" name="육각형 41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육각형 42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803" y="3307541"/>
                <a:ext cx="1076966" cy="1187614"/>
              </a:xfrm>
              <a:prstGeom prst="rect">
                <a:avLst/>
              </a:prstGeom>
            </p:spPr>
          </p:pic>
        </p:grpSp>
        <p:grpSp>
          <p:nvGrpSpPr>
            <p:cNvPr id="60" name="그룹 59"/>
            <p:cNvGrpSpPr/>
            <p:nvPr/>
          </p:nvGrpSpPr>
          <p:grpSpPr>
            <a:xfrm>
              <a:off x="2317861" y="3466748"/>
              <a:ext cx="1788524" cy="1639236"/>
              <a:chOff x="9493680" y="3492277"/>
              <a:chExt cx="1847850" cy="1685925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9493680" y="3492277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55" name="육각형 54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육각형 55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4642" y="3855565"/>
                <a:ext cx="990533" cy="1022234"/>
              </a:xfrm>
              <a:prstGeom prst="rect">
                <a:avLst/>
              </a:prstGeom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3740837" y="4277897"/>
              <a:ext cx="1788524" cy="1639236"/>
              <a:chOff x="8604905" y="5156084"/>
              <a:chExt cx="1847850" cy="1685925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8604905" y="5156084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58" name="육각형 5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육각형 5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0013" y="5573469"/>
                <a:ext cx="1135062" cy="838025"/>
              </a:xfrm>
              <a:prstGeom prst="rect">
                <a:avLst/>
              </a:prstGeom>
            </p:spPr>
          </p:pic>
        </p:grpSp>
        <p:grpSp>
          <p:nvGrpSpPr>
            <p:cNvPr id="69" name="그룹 68"/>
            <p:cNvGrpSpPr/>
            <p:nvPr/>
          </p:nvGrpSpPr>
          <p:grpSpPr>
            <a:xfrm>
              <a:off x="3722406" y="2636982"/>
              <a:ext cx="1788524" cy="1639236"/>
              <a:chOff x="4134580" y="1366264"/>
              <a:chExt cx="1847850" cy="1685925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4134580" y="1366264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67" name="육각형 66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육각형 67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8110" y="1685695"/>
                <a:ext cx="1128637" cy="1065789"/>
              </a:xfrm>
              <a:prstGeom prst="rect">
                <a:avLst/>
              </a:prstGeom>
            </p:spPr>
          </p:pic>
        </p:grpSp>
        <p:grpSp>
          <p:nvGrpSpPr>
            <p:cNvPr id="65" name="그룹 64"/>
            <p:cNvGrpSpPr/>
            <p:nvPr/>
          </p:nvGrpSpPr>
          <p:grpSpPr>
            <a:xfrm>
              <a:off x="6482109" y="2659647"/>
              <a:ext cx="1788524" cy="1639236"/>
              <a:chOff x="1232904" y="1973830"/>
              <a:chExt cx="1847850" cy="1685925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232904" y="1973830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63" name="육각형 62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육각형 63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1080" y="2367781"/>
                <a:ext cx="1175800" cy="868818"/>
              </a:xfrm>
              <a:prstGeom prst="rect">
                <a:avLst/>
              </a:prstGeom>
            </p:spPr>
          </p:pic>
        </p:grpSp>
        <p:grpSp>
          <p:nvGrpSpPr>
            <p:cNvPr id="73" name="그룹 72"/>
            <p:cNvGrpSpPr/>
            <p:nvPr/>
          </p:nvGrpSpPr>
          <p:grpSpPr>
            <a:xfrm>
              <a:off x="7863294" y="5105625"/>
              <a:ext cx="1788524" cy="1639236"/>
              <a:chOff x="6001094" y="2097864"/>
              <a:chExt cx="1847850" cy="1685925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6001094" y="2097864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71" name="육각형 70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육각형 71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3488" y="2449168"/>
                <a:ext cx="928686" cy="983315"/>
              </a:xfrm>
              <a:prstGeom prst="rect">
                <a:avLst/>
              </a:prstGeom>
            </p:spPr>
          </p:pic>
        </p:grpSp>
        <p:grpSp>
          <p:nvGrpSpPr>
            <p:cNvPr id="53" name="그룹 52"/>
            <p:cNvGrpSpPr/>
            <p:nvPr/>
          </p:nvGrpSpPr>
          <p:grpSpPr>
            <a:xfrm>
              <a:off x="2359468" y="1823168"/>
              <a:ext cx="1788524" cy="1639236"/>
              <a:chOff x="4552216" y="3191874"/>
              <a:chExt cx="1847850" cy="1685925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4552216" y="3191874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45" name="육각형 44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육각형 45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rgbClr val="2C2C2C">
                    <a:alpha val="88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7850" y="3348539"/>
                <a:ext cx="980755" cy="1026120"/>
              </a:xfrm>
              <a:prstGeom prst="rect">
                <a:avLst/>
              </a:prstGeom>
            </p:spPr>
          </p:pic>
          <p:sp>
            <p:nvSpPr>
              <p:cNvPr id="52" name="テキスト ボックス 2"/>
              <p:cNvSpPr txBox="1"/>
              <p:nvPr/>
            </p:nvSpPr>
            <p:spPr>
              <a:xfrm>
                <a:off x="4977946" y="4355490"/>
                <a:ext cx="1027717" cy="333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ja-JP" sz="12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Now-</a:t>
                </a:r>
                <a:r>
                  <a:rPr lang="en-US" altLang="ja-JP" sz="1200" b="1" dirty="0" err="1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Ui</a:t>
                </a:r>
                <a:r>
                  <a:rPr lang="en-US" altLang="ja-JP" sz="12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-kit</a:t>
                </a:r>
                <a:endParaRPr lang="ja-JP" altLang="en-US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115479" y="5103544"/>
              <a:ext cx="1788524" cy="1639236"/>
              <a:chOff x="10149146" y="1320049"/>
              <a:chExt cx="1847850" cy="168592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10149146" y="1320049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48" name="육각형 4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육각형 4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rgbClr val="74B230">
                    <a:alpha val="87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38347" y="1606238"/>
                <a:ext cx="926597" cy="894918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09773" y="2525150"/>
                <a:ext cx="964038" cy="236897"/>
              </a:xfrm>
              <a:prstGeom prst="rect">
                <a:avLst/>
              </a:prstGeom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7881733" y="3456600"/>
              <a:ext cx="1788524" cy="1639236"/>
              <a:chOff x="8793946" y="2824573"/>
              <a:chExt cx="1847850" cy="1685925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8793946" y="2824573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78" name="육각형 7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육각형 7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86517" y="3263148"/>
                <a:ext cx="1050038" cy="810424"/>
              </a:xfrm>
              <a:prstGeom prst="rect">
                <a:avLst/>
              </a:prstGeom>
            </p:spPr>
          </p:pic>
        </p:grpSp>
        <p:grpSp>
          <p:nvGrpSpPr>
            <p:cNvPr id="87" name="그룹 86"/>
            <p:cNvGrpSpPr/>
            <p:nvPr/>
          </p:nvGrpSpPr>
          <p:grpSpPr>
            <a:xfrm>
              <a:off x="5133917" y="1825250"/>
              <a:ext cx="1788524" cy="1639236"/>
              <a:chOff x="8851352" y="1119083"/>
              <a:chExt cx="1847850" cy="1685925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8851352" y="1119083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83" name="육각형 82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육각형 83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4892" y="1480052"/>
                <a:ext cx="1060770" cy="941433"/>
              </a:xfrm>
              <a:prstGeom prst="rect">
                <a:avLst/>
              </a:prstGeom>
            </p:spPr>
          </p:pic>
        </p:grpSp>
        <p:grpSp>
          <p:nvGrpSpPr>
            <p:cNvPr id="103" name="그룹 102"/>
            <p:cNvGrpSpPr/>
            <p:nvPr/>
          </p:nvGrpSpPr>
          <p:grpSpPr>
            <a:xfrm>
              <a:off x="6488652" y="4259199"/>
              <a:ext cx="1788524" cy="1639236"/>
              <a:chOff x="7931708" y="2367736"/>
              <a:chExt cx="1847850" cy="1685925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7931708" y="2367736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95" name="육각형 94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육각형 95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9465" y="2792827"/>
                <a:ext cx="1117822" cy="893794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5100740" y="3461872"/>
              <a:ext cx="1788524" cy="1639236"/>
              <a:chOff x="6423693" y="3154026"/>
              <a:chExt cx="1847850" cy="1685925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6423693" y="3154026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98" name="육각형 9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육각형 9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>
                    <a:alpha val="87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7925" y="3541374"/>
                <a:ext cx="934520" cy="923395"/>
              </a:xfrm>
              <a:prstGeom prst="rect">
                <a:avLst/>
              </a:prstGeom>
            </p:spPr>
          </p:pic>
        </p:grpSp>
        <p:grpSp>
          <p:nvGrpSpPr>
            <p:cNvPr id="104" name="그룹 103"/>
            <p:cNvGrpSpPr/>
            <p:nvPr/>
          </p:nvGrpSpPr>
          <p:grpSpPr>
            <a:xfrm>
              <a:off x="7856550" y="1827893"/>
              <a:ext cx="1788524" cy="1639236"/>
              <a:chOff x="9857480" y="358188"/>
              <a:chExt cx="1847850" cy="1685925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9857480" y="358188"/>
                <a:ext cx="1847850" cy="1685925"/>
                <a:chOff x="9479462" y="3220768"/>
                <a:chExt cx="1847850" cy="1685925"/>
              </a:xfrm>
            </p:grpSpPr>
            <p:sp>
              <p:nvSpPr>
                <p:cNvPr id="91" name="육각형 90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육각형 91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rgbClr val="0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75288" y="715067"/>
                <a:ext cx="993143" cy="978212"/>
              </a:xfrm>
              <a:prstGeom prst="rect">
                <a:avLst/>
              </a:prstGeom>
            </p:spPr>
          </p:pic>
        </p:grpSp>
        <p:grpSp>
          <p:nvGrpSpPr>
            <p:cNvPr id="121" name="그룹 120"/>
            <p:cNvGrpSpPr/>
            <p:nvPr/>
          </p:nvGrpSpPr>
          <p:grpSpPr>
            <a:xfrm>
              <a:off x="9245583" y="4296704"/>
              <a:ext cx="1788524" cy="1639236"/>
              <a:chOff x="9580392" y="4534456"/>
              <a:chExt cx="1788524" cy="1639236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9580392" y="4534456"/>
                <a:ext cx="1788524" cy="1639236"/>
                <a:chOff x="9479462" y="3220768"/>
                <a:chExt cx="1847850" cy="1685925"/>
              </a:xfrm>
            </p:grpSpPr>
            <p:sp>
              <p:nvSpPr>
                <p:cNvPr id="118" name="육각형 117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육각형 118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4527" y="4933746"/>
                <a:ext cx="1085670" cy="840655"/>
              </a:xfrm>
              <a:prstGeom prst="rect">
                <a:avLst/>
              </a:prstGeom>
            </p:spPr>
          </p:pic>
        </p:grpSp>
        <p:grpSp>
          <p:nvGrpSpPr>
            <p:cNvPr id="120" name="그룹 119"/>
            <p:cNvGrpSpPr/>
            <p:nvPr/>
          </p:nvGrpSpPr>
          <p:grpSpPr>
            <a:xfrm>
              <a:off x="9240718" y="2644868"/>
              <a:ext cx="1788524" cy="1639236"/>
              <a:chOff x="9553389" y="2711399"/>
              <a:chExt cx="1788524" cy="1639236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9553389" y="2711399"/>
                <a:ext cx="1788524" cy="1639236"/>
                <a:chOff x="9479462" y="3220768"/>
                <a:chExt cx="1847850" cy="1685925"/>
              </a:xfrm>
            </p:grpSpPr>
            <p:sp>
              <p:nvSpPr>
                <p:cNvPr id="115" name="육각형 114"/>
                <p:cNvSpPr/>
                <p:nvPr/>
              </p:nvSpPr>
              <p:spPr>
                <a:xfrm>
                  <a:off x="9479462" y="3220768"/>
                  <a:ext cx="1847850" cy="1685925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육각형 115"/>
                <p:cNvSpPr/>
                <p:nvPr/>
              </p:nvSpPr>
              <p:spPr>
                <a:xfrm>
                  <a:off x="9549762" y="3273994"/>
                  <a:ext cx="1712602" cy="1583756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37009" y="3179834"/>
                <a:ext cx="1221284" cy="703195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03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16">
        <p159:morph option="byObject"/>
      </p:transition>
    </mc:Choice>
    <mc:Fallback xmlns="">
      <p:transition spd="slow" advTm="25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1905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</a:t>
              </a:r>
              <a:r>
                <a:rPr kumimoji="1" lang="en-US" altLang="ja-JP" sz="6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18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프로젝트 구체화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テキスト ボックス 41"/>
          <p:cNvSpPr txBox="1"/>
          <p:nvPr/>
        </p:nvSpPr>
        <p:spPr>
          <a:xfrm>
            <a:off x="801710" y="287536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dirty="0" smtClean="0">
                <a:solidFill>
                  <a:schemeClr val="bg1"/>
                </a:solidFill>
              </a:rPr>
              <a:t>1_ </a:t>
            </a:r>
            <a:r>
              <a:rPr kumimoji="1" lang="en-US" altLang="ko-KR" dirty="0" smtClean="0">
                <a:solidFill>
                  <a:schemeClr val="bg1"/>
                </a:solidFill>
              </a:rPr>
              <a:t>DADOK </a:t>
            </a:r>
            <a:r>
              <a:rPr kumimoji="1" lang="ko-KR" altLang="en-US" dirty="0" smtClean="0">
                <a:solidFill>
                  <a:schemeClr val="bg1"/>
                </a:solidFill>
              </a:rPr>
              <a:t>프로젝트 구성도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41"/>
          <p:cNvSpPr txBox="1"/>
          <p:nvPr/>
        </p:nvSpPr>
        <p:spPr>
          <a:xfrm>
            <a:off x="801710" y="3344644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kumimoji="1" lang="en-US" altLang="ja-JP" dirty="0" smtClean="0">
                <a:solidFill>
                  <a:schemeClr val="bg1"/>
                </a:solidFill>
              </a:rPr>
              <a:t>_Embedded Service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41"/>
          <p:cNvSpPr txBox="1"/>
          <p:nvPr/>
        </p:nvSpPr>
        <p:spPr>
          <a:xfrm>
            <a:off x="801710" y="3826607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</a:rPr>
              <a:t>3</a:t>
            </a:r>
            <a:r>
              <a:rPr kumimoji="1" lang="en-US" altLang="ja-JP" dirty="0" smtClean="0">
                <a:solidFill>
                  <a:schemeClr val="bg1"/>
                </a:solidFill>
              </a:rPr>
              <a:t>_ </a:t>
            </a:r>
            <a:r>
              <a:rPr kumimoji="1" lang="en-US" altLang="ko-KR" dirty="0" smtClean="0">
                <a:solidFill>
                  <a:schemeClr val="bg1"/>
                </a:solidFill>
              </a:rPr>
              <a:t>Web Service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26826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프로젝트</a:t>
            </a:r>
            <a:r>
              <a:rPr kumimoji="1"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</a:t>
            </a:r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구체화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직선 화살표 연결선 31"/>
          <p:cNvCxnSpPr/>
          <p:nvPr/>
        </p:nvCxnSpPr>
        <p:spPr>
          <a:xfrm>
            <a:off x="7717333" y="4576298"/>
            <a:ext cx="900194" cy="6653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81805" y="3260991"/>
            <a:ext cx="1176571" cy="1441714"/>
            <a:chOff x="5849208" y="1255885"/>
            <a:chExt cx="1275197" cy="153576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68" b="100000" l="4110" r="95205">
                          <a14:foregroundMark x1="65411" y1="22222" x2="65411" y2="22222"/>
                          <a14:foregroundMark x1="47603" y1="22222" x2="51370" y2="83660"/>
                          <a14:foregroundMark x1="39384" y1="14379" x2="38356" y2="77778"/>
                          <a14:foregroundMark x1="66096" y1="22876" x2="69178" y2="74837"/>
                          <a14:foregroundMark x1="56849" y1="18627" x2="56164" y2="75490"/>
                          <a14:foregroundMark x1="43151" y1="19935" x2="43151" y2="19935"/>
                          <a14:foregroundMark x1="25342" y1="23856" x2="62329" y2="23856"/>
                          <a14:foregroundMark x1="34589" y1="48693" x2="78082" y2="46405"/>
                          <a14:foregroundMark x1="29452" y1="22876" x2="69863" y2="23856"/>
                          <a14:foregroundMark x1="43151" y1="5556" x2="68151" y2="9150"/>
                          <a14:foregroundMark x1="40753" y1="12092" x2="77397" y2="18627"/>
                          <a14:foregroundMark x1="44521" y1="15033" x2="25342" y2="25163"/>
                          <a14:foregroundMark x1="26370" y1="39869" x2="79795" y2="35294"/>
                          <a14:foregroundMark x1="33219" y1="19935" x2="19178" y2="25817"/>
                          <a14:foregroundMark x1="24658" y1="37582" x2="23288" y2="49346"/>
                          <a14:foregroundMark x1="18493" y1="33333" x2="24658" y2="75490"/>
                          <a14:foregroundMark x1="74315" y1="55229" x2="76027" y2="82026"/>
                          <a14:foregroundMark x1="39384" y1="84967" x2="82877" y2="83660"/>
                          <a14:foregroundMark x1="82877" y1="47712" x2="82192" y2="80719"/>
                          <a14:foregroundMark x1="27055" y1="85621" x2="60616" y2="92484"/>
                          <a14:foregroundMark x1="19178" y1="80719" x2="19178" y2="80719"/>
                          <a14:foregroundMark x1="20205" y1="79085" x2="31507" y2="872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49208" y="1255885"/>
              <a:ext cx="1149227" cy="120432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918893" y="2483871"/>
              <a:ext cx="1205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Data base</a:t>
              </a:r>
              <a:endParaRPr lang="ko-KR" altLang="en-US" sz="1400" b="1" dirty="0"/>
            </a:p>
          </p:txBody>
        </p:sp>
      </p:grpSp>
      <p:cxnSp>
        <p:nvCxnSpPr>
          <p:cNvPr id="43" name="직선 화살표 연결선 42"/>
          <p:cNvCxnSpPr/>
          <p:nvPr/>
        </p:nvCxnSpPr>
        <p:spPr>
          <a:xfrm flipV="1">
            <a:off x="5343925" y="4558240"/>
            <a:ext cx="752075" cy="683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5353987" y="2749104"/>
            <a:ext cx="806668" cy="6498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2"/>
          <p:cNvSpPr txBox="1"/>
          <p:nvPr/>
        </p:nvSpPr>
        <p:spPr>
          <a:xfrm>
            <a:off x="935916" y="1252906"/>
            <a:ext cx="46005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1_ </a:t>
            </a:r>
            <a:r>
              <a:rPr lang="ko-KR" altLang="en-US" b="1" dirty="0" smtClean="0">
                <a:solidFill>
                  <a:schemeClr val="dk1"/>
                </a:solidFill>
                <a:latin typeface="Century Gothic" panose="020B0502020202020204" pitchFamily="34" charset="0"/>
              </a:rPr>
              <a:t>다독 프로젝트 구성도</a:t>
            </a:r>
            <a:endParaRPr lang="ja-JP" altLang="en-US" b="1" dirty="0">
              <a:solidFill>
                <a:schemeClr val="dk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760148" y="2829888"/>
            <a:ext cx="6895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96644" y="2142035"/>
            <a:ext cx="1645701" cy="1432428"/>
            <a:chOff x="8578078" y="3536664"/>
            <a:chExt cx="1783652" cy="152587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55450" y1="21667" x2="55450" y2="21667"/>
                          <a14:foregroundMark x1="54028" y1="24667" x2="56398" y2="30667"/>
                          <a14:foregroundMark x1="54028" y1="19000" x2="58294" y2="3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8578078" y="3536664"/>
              <a:ext cx="1309956" cy="145758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9672227" y="4734681"/>
              <a:ext cx="689503" cy="327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KIOSK</a:t>
              </a:r>
              <a:endParaRPr lang="ko-KR" altLang="en-US" sz="1400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712944" y="4295296"/>
            <a:ext cx="1760843" cy="1668741"/>
            <a:chOff x="8513023" y="5001269"/>
            <a:chExt cx="1908445" cy="1777600"/>
          </a:xfrm>
        </p:grpSpPr>
        <p:grpSp>
          <p:nvGrpSpPr>
            <p:cNvPr id="29" name="그룹 28"/>
            <p:cNvGrpSpPr/>
            <p:nvPr/>
          </p:nvGrpSpPr>
          <p:grpSpPr>
            <a:xfrm>
              <a:off x="8513023" y="5001269"/>
              <a:ext cx="1371080" cy="1777600"/>
              <a:chOff x="2415462" y="4276980"/>
              <a:chExt cx="1830831" cy="236654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9543" l="0" r="98294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72800" y="5442230"/>
                <a:ext cx="973493" cy="95946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>
                            <a14:foregroundMark x1="15953" y1="76948" x2="25292" y2="88312"/>
                            <a14:foregroundMark x1="43969" y1="81494" x2="65370" y2="90584"/>
                            <a14:foregroundMark x1="81323" y1="78247" x2="90661" y2="892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47998" y="4276980"/>
                <a:ext cx="657877" cy="788428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99675">
                            <a14:foregroundMark x1="16234" y1="44518" x2="16234" y2="44518"/>
                            <a14:foregroundMark x1="8442" y1="42193" x2="8442" y2="42193"/>
                            <a14:foregroundMark x1="83766" y1="41196" x2="83766" y2="41196"/>
                            <a14:foregroundMark x1="92532" y1="43189" x2="92532" y2="4318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15462" y="4877311"/>
                <a:ext cx="1265073" cy="1766217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9731964" y="6443329"/>
              <a:ext cx="689504" cy="327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Desk</a:t>
              </a:r>
              <a:endParaRPr lang="ko-KR" altLang="en-US" sz="1400" b="1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880814" y="2241013"/>
            <a:ext cx="1165208" cy="1331468"/>
            <a:chOff x="3439865" y="1519104"/>
            <a:chExt cx="1262881" cy="1418326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9865" y="1519104"/>
              <a:ext cx="1262881" cy="1082469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584401" y="2609575"/>
              <a:ext cx="1033091" cy="327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Local web</a:t>
              </a:r>
              <a:endParaRPr lang="ko-KR" altLang="en-US" sz="1400" b="1" dirty="0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581025" y="2054387"/>
            <a:ext cx="5144334" cy="46404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928020" y="1733182"/>
            <a:ext cx="2562225" cy="394352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u="sng" dirty="0" smtClean="0"/>
              <a:t>1) Embedded service</a:t>
            </a:r>
            <a:endParaRPr lang="ko-KR" altLang="en-US" u="sng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694727" y="1666507"/>
            <a:ext cx="1994444" cy="4435427"/>
            <a:chOff x="844479" y="1725660"/>
            <a:chExt cx="1994444" cy="4435427"/>
          </a:xfrm>
        </p:grpSpPr>
        <p:grpSp>
          <p:nvGrpSpPr>
            <p:cNvPr id="6" name="그룹 5"/>
            <p:cNvGrpSpPr/>
            <p:nvPr/>
          </p:nvGrpSpPr>
          <p:grpSpPr>
            <a:xfrm>
              <a:off x="1062682" y="4817636"/>
              <a:ext cx="1165208" cy="1343451"/>
              <a:chOff x="3439863" y="1255939"/>
              <a:chExt cx="1262881" cy="14310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9863" y="1255939"/>
                <a:ext cx="1262881" cy="1082469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3796478" y="2379253"/>
                <a:ext cx="571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/>
                  <a:t>Web</a:t>
                </a:r>
                <a:endParaRPr lang="ko-KR" altLang="en-US" sz="1400" b="1" dirty="0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947155" y="2243844"/>
              <a:ext cx="1891768" cy="1632278"/>
              <a:chOff x="476250" y="1382657"/>
              <a:chExt cx="2050345" cy="1738758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586459" y="1382657"/>
                <a:ext cx="1393710" cy="1373209"/>
                <a:chOff x="1578213" y="1816017"/>
                <a:chExt cx="1469785" cy="1554021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8213" y="1816017"/>
                  <a:ext cx="1190536" cy="958339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63340" y="2178673"/>
                  <a:ext cx="784658" cy="1191365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/>
              <p:cNvSpPr txBox="1"/>
              <p:nvPr/>
            </p:nvSpPr>
            <p:spPr>
              <a:xfrm>
                <a:off x="476250" y="2813638"/>
                <a:ext cx="20503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/>
                  <a:t>Computer &amp; Mobile</a:t>
                </a:r>
                <a:endParaRPr lang="ko-KR" altLang="en-US" sz="1400" b="1" dirty="0"/>
              </a:p>
            </p:txBody>
          </p:sp>
        </p:grpSp>
        <p:cxnSp>
          <p:nvCxnSpPr>
            <p:cNvPr id="53" name="직선 화살표 연결선 52"/>
            <p:cNvCxnSpPr/>
            <p:nvPr/>
          </p:nvCxnSpPr>
          <p:spPr>
            <a:xfrm flipV="1">
              <a:off x="1636657" y="3958558"/>
              <a:ext cx="8631" cy="6821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모서리가 둥근 직사각형 56"/>
            <p:cNvSpPr/>
            <p:nvPr/>
          </p:nvSpPr>
          <p:spPr>
            <a:xfrm>
              <a:off x="844479" y="1725660"/>
              <a:ext cx="1601454" cy="388372"/>
            </a:xfrm>
            <a:prstGeom prst="roundRect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u="sng" dirty="0" smtClean="0"/>
                <a:t>2) Web service</a:t>
              </a:r>
              <a:endParaRPr lang="ko-KR" altLang="en-US" u="sng" dirty="0"/>
            </a:p>
          </p:txBody>
        </p:sp>
      </p:grpSp>
      <p:sp>
        <p:nvSpPr>
          <p:cNvPr id="58" name="テキスト ボックス 3"/>
          <p:cNvSpPr txBox="1"/>
          <p:nvPr/>
        </p:nvSpPr>
        <p:spPr>
          <a:xfrm>
            <a:off x="11383767" y="655022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b="1" dirty="0" smtClean="0">
                <a:latin typeface="Century Gothic" panose="020B0502020202020204" pitchFamily="34" charset="0"/>
              </a:rPr>
              <a:t>D A D O K</a:t>
            </a:r>
            <a:endParaRPr kumimoji="1" lang="ja-JP" altLang="en-US" sz="1000" b="1" dirty="0">
              <a:latin typeface="Century Gothic" panose="020B0502020202020204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149852" y="1957807"/>
            <a:ext cx="2657433" cy="47290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978847" y="3751293"/>
            <a:ext cx="2367739" cy="460259"/>
            <a:chOff x="1978847" y="3751293"/>
            <a:chExt cx="2367739" cy="460259"/>
          </a:xfrm>
        </p:grpSpPr>
        <p:sp>
          <p:nvSpPr>
            <p:cNvPr id="33" name="직사각형 32"/>
            <p:cNvSpPr/>
            <p:nvPr/>
          </p:nvSpPr>
          <p:spPr>
            <a:xfrm>
              <a:off x="1978847" y="3751293"/>
              <a:ext cx="2367739" cy="460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u="sng" dirty="0" smtClean="0">
                  <a:solidFill>
                    <a:schemeClr val="tx1"/>
                  </a:solidFill>
                </a:rPr>
                <a:t>a. Kiosk</a:t>
              </a:r>
              <a:r>
                <a:rPr lang="ko-KR" altLang="en-US" sz="1200" b="1" u="sng" dirty="0" smtClean="0">
                  <a:solidFill>
                    <a:schemeClr val="tx1"/>
                  </a:solidFill>
                </a:rPr>
                <a:t>를 통한 예약 서비스</a:t>
              </a:r>
              <a:endParaRPr lang="ko-KR" altLang="en-US" sz="1200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 flipH="1">
              <a:off x="3967527" y="3911676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3961196" y="3940761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2124698" y="3825772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>
              <a:off x="2053567" y="3778245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1911060" y="5840017"/>
            <a:ext cx="2367739" cy="460259"/>
            <a:chOff x="1978847" y="3751293"/>
            <a:chExt cx="2367739" cy="460259"/>
          </a:xfrm>
        </p:grpSpPr>
        <p:sp>
          <p:nvSpPr>
            <p:cNvPr id="64" name="직사각형 63"/>
            <p:cNvSpPr/>
            <p:nvPr/>
          </p:nvSpPr>
          <p:spPr>
            <a:xfrm>
              <a:off x="1978847" y="3751293"/>
              <a:ext cx="2367739" cy="460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u="sng" dirty="0">
                  <a:solidFill>
                    <a:schemeClr val="tx1"/>
                  </a:solidFill>
                </a:rPr>
                <a:t>b</a:t>
              </a:r>
              <a:r>
                <a:rPr lang="en-US" altLang="ko-KR" sz="1200" b="1" u="sng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200" b="1" u="sng" dirty="0" smtClean="0">
                  <a:solidFill>
                    <a:schemeClr val="tx1"/>
                  </a:solidFill>
                </a:rPr>
                <a:t>소음 감지 시스템</a:t>
              </a:r>
              <a:endParaRPr lang="ko-KR" altLang="en-US" sz="1200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 flipH="1">
              <a:off x="3967527" y="3911676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3961196" y="3940761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H="1">
              <a:off x="2124698" y="3825772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2053567" y="3787770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8361097" y="6098425"/>
            <a:ext cx="2367739" cy="460259"/>
            <a:chOff x="1978847" y="3751293"/>
            <a:chExt cx="2367739" cy="460259"/>
          </a:xfrm>
        </p:grpSpPr>
        <p:sp>
          <p:nvSpPr>
            <p:cNvPr id="70" name="직사각형 69"/>
            <p:cNvSpPr/>
            <p:nvPr/>
          </p:nvSpPr>
          <p:spPr>
            <a:xfrm>
              <a:off x="1978847" y="3751293"/>
              <a:ext cx="2367739" cy="4602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u="sng" dirty="0" smtClean="0">
                  <a:solidFill>
                    <a:schemeClr val="tx1"/>
                  </a:solidFill>
                </a:rPr>
                <a:t>c. Web</a:t>
              </a:r>
              <a:r>
                <a:rPr lang="ko-KR" altLang="en-US" sz="1200" b="1" u="sng" dirty="0" smtClean="0">
                  <a:solidFill>
                    <a:schemeClr val="tx1"/>
                  </a:solidFill>
                </a:rPr>
                <a:t>을 통한 부가 서비스</a:t>
              </a:r>
              <a:endParaRPr lang="ko-KR" altLang="en-US" sz="1200" b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 flipH="1">
              <a:off x="3967527" y="3902151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>
              <a:off x="3961196" y="3940761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2124698" y="3825772"/>
              <a:ext cx="199117" cy="209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2063092" y="3778245"/>
              <a:ext cx="263917" cy="280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35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518</Words>
  <Application>Microsoft Office PowerPoint</Application>
  <PresentationFormat>와이드스크린</PresentationFormat>
  <Paragraphs>144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휴먼매직체</vt:lpstr>
      <vt:lpstr>Arial</vt:lpstr>
      <vt:lpstr>Calibri</vt:lpstr>
      <vt:lpstr>Century Gothic</vt:lpstr>
      <vt:lpstr>Ebrima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multicampus</cp:lastModifiedBy>
  <cp:revision>107</cp:revision>
  <dcterms:created xsi:type="dcterms:W3CDTF">2018-08-02T00:16:13Z</dcterms:created>
  <dcterms:modified xsi:type="dcterms:W3CDTF">2020-08-20T20:58:23Z</dcterms:modified>
</cp:coreProperties>
</file>